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685EA1F-891B-4214-8CC3-DA539DB26008}" type="datetimeFigureOut">
              <a:rPr lang="en-US" smtClean="0"/>
              <a:pPr/>
              <a:t>3/28/2020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31F73B6-7CE4-4D48-91DD-70B5BEFB11B6}"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685EA1F-891B-4214-8CC3-DA539DB26008}" type="datetimeFigureOut">
              <a:rPr lang="en-US" smtClean="0"/>
              <a:pPr/>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1F73B6-7CE4-4D48-91DD-70B5BEFB11B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131F73B6-7CE4-4D48-91DD-70B5BEFB11B6}"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685EA1F-891B-4214-8CC3-DA539DB26008}" type="datetimeFigureOut">
              <a:rPr lang="en-US" smtClean="0"/>
              <a:pPr/>
              <a:t>3/28/2020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685EA1F-891B-4214-8CC3-DA539DB26008}" type="datetimeFigureOut">
              <a:rPr lang="en-US" smtClean="0"/>
              <a:pPr/>
              <a:t>3/28/2020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131F73B6-7CE4-4D48-91DD-70B5BEFB11B6}"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A685EA1F-891B-4214-8CC3-DA539DB26008}" type="datetimeFigureOut">
              <a:rPr lang="en-US" smtClean="0"/>
              <a:pPr/>
              <a:t>3/28/2020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31F73B6-7CE4-4D48-91DD-70B5BEFB11B6}"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A685EA1F-891B-4214-8CC3-DA539DB26008}" type="datetimeFigureOut">
              <a:rPr lang="en-US" smtClean="0"/>
              <a:pPr/>
              <a:t>3/28/2020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1F73B6-7CE4-4D48-91DD-70B5BEFB11B6}"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685EA1F-891B-4214-8CC3-DA539DB26008}" type="datetimeFigureOut">
              <a:rPr lang="en-US" smtClean="0"/>
              <a:pPr/>
              <a:t>3/28/2020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131F73B6-7CE4-4D48-91DD-70B5BEFB11B6}"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685EA1F-891B-4214-8CC3-DA539DB26008}" type="datetimeFigureOut">
              <a:rPr lang="en-US" smtClean="0"/>
              <a:pPr/>
              <a:t>3/28/2020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131F73B6-7CE4-4D48-91DD-70B5BEFB11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A685EA1F-891B-4214-8CC3-DA539DB26008}" type="datetimeFigureOut">
              <a:rPr lang="en-US" smtClean="0"/>
              <a:pPr/>
              <a:t>3/28/2020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31F73B6-7CE4-4D48-91DD-70B5BEFB11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31F73B6-7CE4-4D48-91DD-70B5BEFB11B6}"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A685EA1F-891B-4214-8CC3-DA539DB26008}" type="datetimeFigureOut">
              <a:rPr lang="en-US" smtClean="0"/>
              <a:pPr/>
              <a:t>3/28/2020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131F73B6-7CE4-4D48-91DD-70B5BEFB11B6}"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A685EA1F-891B-4214-8CC3-DA539DB26008}" type="datetimeFigureOut">
              <a:rPr lang="en-US" smtClean="0"/>
              <a:pPr/>
              <a:t>3/28/2020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685EA1F-891B-4214-8CC3-DA539DB26008}" type="datetimeFigureOut">
              <a:rPr lang="en-US" smtClean="0"/>
              <a:pPr/>
              <a:t>3/28/2020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31F73B6-7CE4-4D48-91DD-70B5BEFB11B6}"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youtu.be/JyL58vlbvgw" TargetMode="External"/><Relationship Id="rId2" Type="http://schemas.openxmlformats.org/officeDocument/2006/relationships/slideLayout" Target="../slideLayouts/slideLayout2.xml"/><Relationship Id="rId1" Type="http://schemas.openxmlformats.org/officeDocument/2006/relationships/video" Target="file:///C:\Users\Ghulam%20Nasir\Downloads\y2mate.com%20-%20Seven%20Billion%20Dreams.%20One%20Planet.%20Consume%20with%20Care._JyL58vlbvgw_360p.mp4" TargetMode="Externa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en-US"/>
          </a:p>
        </p:txBody>
      </p:sp>
      <p:sp>
        <p:nvSpPr>
          <p:cNvPr id="5" name="Subtitle 4"/>
          <p:cNvSpPr>
            <a:spLocks noGrp="1"/>
          </p:cNvSpPr>
          <p:nvPr>
            <p:ph type="subTitle" idx="1"/>
          </p:nvPr>
        </p:nvSpPr>
        <p:spPr/>
        <p:txBody>
          <a:bodyPr/>
          <a:lstStyle/>
          <a:p>
            <a:endParaRPr lang="en-US"/>
          </a:p>
        </p:txBody>
      </p:sp>
      <p:pic>
        <p:nvPicPr>
          <p:cNvPr id="6" name="Picture 5" descr="kvklv.PNG"/>
          <p:cNvPicPr>
            <a:picLocks noChangeAspect="1"/>
          </p:cNvPicPr>
          <p:nvPr/>
        </p:nvPicPr>
        <p:blipFill>
          <a:blip r:embed="rId2"/>
          <a:stretch>
            <a:fillRect/>
          </a:stretch>
        </p:blipFill>
        <p:spPr>
          <a:xfrm>
            <a:off x="0" y="0"/>
            <a:ext cx="9144000"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7" name="TextBox 6"/>
          <p:cNvSpPr txBox="1"/>
          <p:nvPr/>
        </p:nvSpPr>
        <p:spPr>
          <a:xfrm>
            <a:off x="2667000" y="2667000"/>
            <a:ext cx="3429000" cy="2246769"/>
          </a:xfrm>
          <a:prstGeom prst="rect">
            <a:avLst/>
          </a:prstGeom>
          <a:noFill/>
        </p:spPr>
        <p:txBody>
          <a:bodyPr wrap="square" rtlCol="0">
            <a:spAutoFit/>
          </a:bodyPr>
          <a:lstStyle/>
          <a:p>
            <a:r>
              <a:rPr lang="en-US" sz="2000" b="1" i="1" dirty="0" smtClean="0">
                <a:solidFill>
                  <a:schemeClr val="bg1"/>
                </a:solidFill>
              </a:rPr>
              <a:t>SUBMITTED BY ALISHA NASIR</a:t>
            </a:r>
          </a:p>
          <a:p>
            <a:r>
              <a:rPr lang="en-US" sz="2000" b="1" i="1" dirty="0" smtClean="0">
                <a:solidFill>
                  <a:schemeClr val="bg1"/>
                </a:solidFill>
              </a:rPr>
              <a:t>ROLL NO 42</a:t>
            </a:r>
          </a:p>
          <a:p>
            <a:r>
              <a:rPr lang="en-US" sz="2000" b="1" i="1" dirty="0" smtClean="0">
                <a:solidFill>
                  <a:schemeClr val="bg1"/>
                </a:solidFill>
              </a:rPr>
              <a:t>SUBMITTED TO MA’AM SAMAR FAHAD</a:t>
            </a:r>
          </a:p>
          <a:p>
            <a:r>
              <a:rPr lang="en-US" sz="2000" b="1" i="1" dirty="0" smtClean="0">
                <a:solidFill>
                  <a:schemeClr val="bg1"/>
                </a:solidFill>
              </a:rPr>
              <a:t>APPLIED PSYCHOLOGY BS 3RD</a:t>
            </a:r>
            <a:endParaRPr lang="en-US" sz="2000" b="1" i="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q.PNG"/>
          <p:cNvPicPr>
            <a:picLocks noGrp="1" noChangeAspect="1"/>
          </p:cNvPicPr>
          <p:nvPr>
            <p:ph sz="quarter" idx="1"/>
          </p:nvPr>
        </p:nvPicPr>
        <p:blipFill>
          <a:blip r:embed="rId2"/>
          <a:stretch>
            <a:fillRect/>
          </a:stretch>
        </p:blipFill>
        <p:spPr>
          <a:xfrm>
            <a:off x="-685800" y="0"/>
            <a:ext cx="9829800"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TextBox 4"/>
          <p:cNvSpPr txBox="1"/>
          <p:nvPr/>
        </p:nvSpPr>
        <p:spPr>
          <a:xfrm>
            <a:off x="3124200" y="685800"/>
            <a:ext cx="1931939" cy="400110"/>
          </a:xfrm>
          <a:prstGeom prst="rect">
            <a:avLst/>
          </a:prstGeom>
          <a:noFill/>
        </p:spPr>
        <p:txBody>
          <a:bodyPr wrap="square" rtlCol="0">
            <a:spAutoFit/>
          </a:bodyPr>
          <a:lstStyle/>
          <a:p>
            <a:r>
              <a:rPr lang="en-US" sz="2000" b="1" u="sng" dirty="0" smtClean="0">
                <a:solidFill>
                  <a:schemeClr val="bg1"/>
                </a:solidFill>
              </a:rPr>
              <a:t>PROMPTING</a:t>
            </a:r>
            <a:endParaRPr lang="en-US" sz="2000" b="1" u="sng" dirty="0">
              <a:solidFill>
                <a:schemeClr val="bg1"/>
              </a:solidFill>
            </a:endParaRPr>
          </a:p>
        </p:txBody>
      </p:sp>
      <p:sp>
        <p:nvSpPr>
          <p:cNvPr id="6" name="TextBox 5"/>
          <p:cNvSpPr txBox="1"/>
          <p:nvPr/>
        </p:nvSpPr>
        <p:spPr>
          <a:xfrm>
            <a:off x="2133600" y="1371600"/>
            <a:ext cx="4495800" cy="4524315"/>
          </a:xfrm>
          <a:prstGeom prst="rect">
            <a:avLst/>
          </a:prstGeom>
          <a:noFill/>
        </p:spPr>
        <p:txBody>
          <a:bodyPr wrap="square" rtlCol="0">
            <a:spAutoFit/>
          </a:bodyPr>
          <a:lstStyle/>
          <a:p>
            <a:pPr>
              <a:buFont typeface="Arial" pitchFamily="34" charset="0"/>
              <a:buChar char="•"/>
            </a:pPr>
            <a:r>
              <a:rPr lang="en-US" dirty="0">
                <a:solidFill>
                  <a:schemeClr val="bg1"/>
                </a:solidFill>
              </a:rPr>
              <a:t>This technique has been used to encourage pro environmental behavior since the early years of intervention </a:t>
            </a:r>
            <a:r>
              <a:rPr lang="en-US" dirty="0" smtClean="0">
                <a:solidFill>
                  <a:schemeClr val="bg1"/>
                </a:solidFill>
              </a:rPr>
              <a:t>research.</a:t>
            </a:r>
          </a:p>
          <a:p>
            <a:pPr>
              <a:buFont typeface="Arial" pitchFamily="34" charset="0"/>
              <a:buChar char="•"/>
            </a:pPr>
            <a:r>
              <a:rPr lang="en-US" dirty="0">
                <a:solidFill>
                  <a:schemeClr val="bg1"/>
                </a:solidFill>
              </a:rPr>
              <a:t>It entails a short written message or sign which draws attention to a specific behavior in a given situation</a:t>
            </a:r>
            <a:r>
              <a:rPr lang="en-US" dirty="0" smtClean="0">
                <a:solidFill>
                  <a:schemeClr val="bg1"/>
                </a:solidFill>
              </a:rPr>
              <a:t>.</a:t>
            </a:r>
          </a:p>
          <a:p>
            <a:pPr>
              <a:buFont typeface="Arial" pitchFamily="34" charset="0"/>
              <a:buChar char="•"/>
            </a:pPr>
            <a:r>
              <a:rPr lang="en-US" dirty="0">
                <a:solidFill>
                  <a:schemeClr val="bg1"/>
                </a:solidFill>
              </a:rPr>
              <a:t>Prompts can be assumed to overrule the automatic elicitation of a problematic behavior, they can be assumed to directly convey sanctions or </a:t>
            </a:r>
            <a:r>
              <a:rPr lang="en-US" dirty="0" smtClean="0">
                <a:solidFill>
                  <a:schemeClr val="bg1"/>
                </a:solidFill>
              </a:rPr>
              <a:t>incentives</a:t>
            </a:r>
          </a:p>
          <a:p>
            <a:pPr>
              <a:buFont typeface="Arial" pitchFamily="34" charset="0"/>
              <a:buChar char="•"/>
            </a:pPr>
            <a:r>
              <a:rPr lang="en-US" dirty="0">
                <a:solidFill>
                  <a:schemeClr val="bg1"/>
                </a:solidFill>
              </a:rPr>
              <a:t>Prompting techniques have been criticized for having only weak, short term effects. It is only effective with less complex and easy behaviors.</a:t>
            </a:r>
          </a:p>
          <a:p>
            <a:endParaRPr lang="en-US"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q.PNG"/>
          <p:cNvPicPr>
            <a:picLocks noGrp="1" noChangeAspect="1"/>
          </p:cNvPicPr>
          <p:nvPr>
            <p:ph sz="quarter" idx="1"/>
          </p:nvPr>
        </p:nvPicPr>
        <p:blipFill>
          <a:blip r:embed="rId2"/>
          <a:stretch>
            <a:fillRect/>
          </a:stretch>
        </p:blipFill>
        <p:spPr>
          <a:xfrm>
            <a:off x="0" y="0"/>
            <a:ext cx="9144000"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TextBox 4"/>
          <p:cNvSpPr txBox="1"/>
          <p:nvPr/>
        </p:nvSpPr>
        <p:spPr>
          <a:xfrm>
            <a:off x="3657600" y="685800"/>
            <a:ext cx="1718740" cy="400110"/>
          </a:xfrm>
          <a:prstGeom prst="rect">
            <a:avLst/>
          </a:prstGeom>
          <a:noFill/>
        </p:spPr>
        <p:txBody>
          <a:bodyPr wrap="none" rtlCol="0">
            <a:spAutoFit/>
          </a:bodyPr>
          <a:lstStyle/>
          <a:p>
            <a:r>
              <a:rPr lang="en-US" sz="2000" b="1" u="sng" dirty="0" smtClean="0">
                <a:solidFill>
                  <a:schemeClr val="bg1"/>
                </a:solidFill>
              </a:rPr>
              <a:t>FEEDBACK</a:t>
            </a:r>
            <a:endParaRPr lang="en-US" sz="2000" b="1" u="sng" dirty="0">
              <a:solidFill>
                <a:schemeClr val="bg1"/>
              </a:solidFill>
            </a:endParaRPr>
          </a:p>
        </p:txBody>
      </p:sp>
      <p:sp>
        <p:nvSpPr>
          <p:cNvPr id="6" name="TextBox 5"/>
          <p:cNvSpPr txBox="1"/>
          <p:nvPr/>
        </p:nvSpPr>
        <p:spPr>
          <a:xfrm>
            <a:off x="2667000" y="1371600"/>
            <a:ext cx="3962400" cy="4524315"/>
          </a:xfrm>
          <a:prstGeom prst="rect">
            <a:avLst/>
          </a:prstGeom>
          <a:noFill/>
        </p:spPr>
        <p:txBody>
          <a:bodyPr wrap="square" rtlCol="0">
            <a:spAutoFit/>
          </a:bodyPr>
          <a:lstStyle/>
          <a:p>
            <a:pPr>
              <a:buFont typeface="Arial" pitchFamily="34" charset="0"/>
              <a:buChar char="•"/>
            </a:pPr>
            <a:r>
              <a:rPr lang="en-US" dirty="0">
                <a:solidFill>
                  <a:schemeClr val="bg1"/>
                </a:solidFill>
              </a:rPr>
              <a:t>It consists of people giving information about their performance, FOR INSTANCE energy savings or amount of recycled </a:t>
            </a:r>
            <a:r>
              <a:rPr lang="en-US" dirty="0" smtClean="0">
                <a:solidFill>
                  <a:schemeClr val="bg1"/>
                </a:solidFill>
              </a:rPr>
              <a:t>material.</a:t>
            </a:r>
          </a:p>
          <a:p>
            <a:pPr>
              <a:buFont typeface="Arial" pitchFamily="34" charset="0"/>
              <a:buChar char="•"/>
            </a:pPr>
            <a:r>
              <a:rPr lang="en-US" dirty="0">
                <a:solidFill>
                  <a:schemeClr val="bg1"/>
                </a:solidFill>
              </a:rPr>
              <a:t>According to feedback intervention theory feedback influences behavior because it gives insight in to the links between certain outcomes and behavior changes necessary to reach that outcome</a:t>
            </a:r>
            <a:r>
              <a:rPr lang="en-US" dirty="0" smtClean="0">
                <a:solidFill>
                  <a:schemeClr val="bg1"/>
                </a:solidFill>
              </a:rPr>
              <a:t>.</a:t>
            </a:r>
          </a:p>
          <a:p>
            <a:pPr>
              <a:buFont typeface="Arial" pitchFamily="34" charset="0"/>
              <a:buChar char="•"/>
            </a:pPr>
            <a:r>
              <a:rPr lang="en-US" dirty="0">
                <a:solidFill>
                  <a:schemeClr val="bg1"/>
                </a:solidFill>
              </a:rPr>
              <a:t>. Feedback appears to be an effective way to encourage behavior change. However as feedback is used in combination with other strategies.</a:t>
            </a:r>
          </a:p>
          <a:p>
            <a:pPr>
              <a:buFont typeface="Arial" pitchFamily="34" charset="0"/>
              <a:buChar char="•"/>
            </a:pPr>
            <a:endParaRPr lang="en-US" dirty="0">
              <a:solidFill>
                <a:schemeClr val="bg1"/>
              </a:solidFill>
            </a:endParaRPr>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TextBox 4"/>
          <p:cNvSpPr txBox="1"/>
          <p:nvPr/>
        </p:nvSpPr>
        <p:spPr>
          <a:xfrm>
            <a:off x="3505200" y="533400"/>
            <a:ext cx="3429000" cy="923330"/>
          </a:xfrm>
          <a:prstGeom prst="rect">
            <a:avLst/>
          </a:prstGeom>
          <a:noFill/>
        </p:spPr>
        <p:txBody>
          <a:bodyPr wrap="square" rtlCol="0">
            <a:spAutoFit/>
          </a:bodyPr>
          <a:lstStyle/>
          <a:p>
            <a:r>
              <a:rPr lang="en-US" b="1" u="sng" dirty="0" smtClean="0">
                <a:solidFill>
                  <a:schemeClr val="bg1"/>
                </a:solidFill>
              </a:rPr>
              <a:t>INTERVENTION RESEARCH SOME GENERAL ISSUES</a:t>
            </a:r>
            <a:endParaRPr lang="en-US" b="1" u="sng" dirty="0">
              <a:solidFill>
                <a:schemeClr val="bg1"/>
              </a:solidFill>
            </a:endParaRPr>
          </a:p>
        </p:txBody>
      </p:sp>
      <p:sp>
        <p:nvSpPr>
          <p:cNvPr id="2050" name="Rectangle 2"/>
          <p:cNvSpPr>
            <a:spLocks noGrp="1" noChangeArrowheads="1"/>
          </p:cNvSpPr>
          <p:nvPr>
            <p:ph sz="quarter" idx="1"/>
          </p:nvPr>
        </p:nvSpPr>
        <p:spPr bwMode="auto">
          <a:xfrm>
            <a:off x="0" y="0"/>
            <a:ext cx="4108817"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strategies can be combined with structural strategies.</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Picture 8" descr="q.PNG"/>
          <p:cNvPicPr>
            <a:picLocks noChangeAspect="1"/>
          </p:cNvPicPr>
          <p:nvPr/>
        </p:nvPicPr>
        <p:blipFill>
          <a:blip r:embed="rId2"/>
          <a:stretch>
            <a:fillRect/>
          </a:stretch>
        </p:blipFill>
        <p:spPr>
          <a:xfrm>
            <a:off x="-3933612" y="-228600"/>
            <a:ext cx="15917332" cy="7620000"/>
          </a:xfrm>
          <a:prstGeom prst="rect">
            <a:avLst/>
          </a:prstGeom>
        </p:spPr>
      </p:pic>
      <p:sp>
        <p:nvSpPr>
          <p:cNvPr id="10" name="TextBox 9"/>
          <p:cNvSpPr txBox="1"/>
          <p:nvPr/>
        </p:nvSpPr>
        <p:spPr>
          <a:xfrm>
            <a:off x="2819400" y="381000"/>
            <a:ext cx="3048000" cy="923330"/>
          </a:xfrm>
          <a:prstGeom prst="rect">
            <a:avLst/>
          </a:prstGeom>
          <a:noFill/>
        </p:spPr>
        <p:txBody>
          <a:bodyPr wrap="square" rtlCol="0">
            <a:spAutoFit/>
          </a:bodyPr>
          <a:lstStyle/>
          <a:p>
            <a:r>
              <a:rPr lang="en-US" b="1" u="sng" dirty="0" smtClean="0">
                <a:solidFill>
                  <a:schemeClr val="bg1"/>
                </a:solidFill>
              </a:rPr>
              <a:t>INTERVENTION RESEARCH SOME GENERAL ISSUES</a:t>
            </a:r>
            <a:endParaRPr lang="en-US" b="1" u="sng" dirty="0">
              <a:solidFill>
                <a:schemeClr val="bg1"/>
              </a:solidFill>
            </a:endParaRPr>
          </a:p>
        </p:txBody>
      </p:sp>
      <p:sp>
        <p:nvSpPr>
          <p:cNvPr id="2051" name="Rectangle 3"/>
          <p:cNvSpPr>
            <a:spLocks noChangeArrowheads="1"/>
          </p:cNvSpPr>
          <p:nvPr/>
        </p:nvSpPr>
        <p:spPr bwMode="auto">
          <a:xfrm>
            <a:off x="990600" y="1225689"/>
            <a:ext cx="63246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Firstly little is known about the long term effects of interventions and their effectiveness.</a:t>
            </a:r>
            <a:r>
              <a:rPr kumimoji="0" lang="en-US" b="0" i="0" u="none" strike="noStrike" cap="none" normalizeH="0" dirty="0" smtClean="0">
                <a:ln>
                  <a:noFill/>
                </a:ln>
                <a:solidFill>
                  <a:schemeClr val="bg1"/>
                </a:solidFill>
                <a:effectLst/>
                <a:latin typeface="Times New Roman" pitchFamily="18" charset="0"/>
                <a:ea typeface="Calibri" pitchFamily="34" charset="0"/>
                <a:cs typeface="Times New Roman" pitchFamily="18" charset="0"/>
              </a:rPr>
              <a:t> </a:t>
            </a:r>
            <a:r>
              <a:rPr kumimoji="0" lang="en-US"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It is important to establish whether behavior changes are maintained.</a:t>
            </a:r>
            <a:r>
              <a:rPr kumimoji="0" lang="en-US" b="0" i="0" u="none" strike="noStrike" cap="none" normalizeH="0" dirty="0" smtClean="0">
                <a:ln>
                  <a:noFill/>
                </a:ln>
                <a:solidFill>
                  <a:schemeClr val="bg1"/>
                </a:solidFill>
                <a:effectLst/>
                <a:latin typeface="Times New Roman" pitchFamily="18" charset="0"/>
                <a:ea typeface="Calibri" pitchFamily="34" charset="0"/>
                <a:cs typeface="Times New Roman" pitchFamily="18" charset="0"/>
              </a:rPr>
              <a:t> O</a:t>
            </a:r>
            <a:r>
              <a:rPr kumimoji="0" lang="en-US"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nce</a:t>
            </a:r>
            <a:r>
              <a:rPr lang="en-US" dirty="0" smtClean="0">
                <a:solidFill>
                  <a:schemeClr val="bg1"/>
                </a:solidFill>
                <a:latin typeface="Times New Roman" pitchFamily="18" charset="0"/>
                <a:ea typeface="Calibri" pitchFamily="34" charset="0"/>
                <a:cs typeface="Times New Roman" pitchFamily="18" charset="0"/>
              </a:rPr>
              <a:t> </a:t>
            </a:r>
            <a:r>
              <a:rPr kumimoji="0" lang="en-US"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an intervention has been discontinued. </a:t>
            </a:r>
          </a:p>
          <a:p>
            <a:pPr fontAlgn="base">
              <a:spcBef>
                <a:spcPct val="0"/>
              </a:spcBef>
              <a:spcAft>
                <a:spcPct val="0"/>
              </a:spcAft>
              <a:buFontTx/>
              <a:buChar char="•"/>
            </a:pPr>
            <a:r>
              <a:rPr lang="en-US" dirty="0">
                <a:solidFill>
                  <a:schemeClr val="bg1"/>
                </a:solidFill>
              </a:rPr>
              <a:t>Secondly intervention research is often action-based and seems to lack a coherent theory underlying the promotion of pro environmental behavioral. It is important to clarify the underlying theoretical assumptions about how interventions work, in which contexts they work, and for which type of behavior they are most suitable. These factors should be recorded as a part of evaluation</a:t>
            </a:r>
            <a:r>
              <a:rPr lang="en-US" dirty="0" smtClean="0">
                <a:solidFill>
                  <a:schemeClr val="bg1"/>
                </a:solidFill>
              </a:rPr>
              <a:t>.</a:t>
            </a:r>
          </a:p>
          <a:p>
            <a:pPr lvl="0" fontAlgn="base">
              <a:spcBef>
                <a:spcPct val="0"/>
              </a:spcBef>
              <a:spcAft>
                <a:spcPct val="0"/>
              </a:spcAft>
              <a:buFontTx/>
              <a:buChar char="•"/>
            </a:pPr>
            <a:r>
              <a:rPr lang="en-US" dirty="0">
                <a:solidFill>
                  <a:schemeClr val="bg1"/>
                </a:solidFill>
              </a:rPr>
              <a:t>Thirdly collaboration with other disciplines is important and necessary to inform and help research on the effectiveness of informational strategies</a:t>
            </a:r>
            <a:r>
              <a:rPr lang="en-US" dirty="0" smtClean="0">
                <a:solidFill>
                  <a:schemeClr val="bg1"/>
                </a:solidFill>
              </a:rPr>
              <a:t>.</a:t>
            </a:r>
            <a:endParaRPr lang="en-US" dirty="0">
              <a:solidFill>
                <a:schemeClr val="bg1"/>
              </a:solidFill>
            </a:endParaRPr>
          </a:p>
          <a:p>
            <a:pPr lvl="0">
              <a:buFont typeface="Arial" pitchFamily="34" charset="0"/>
              <a:buChar char="•"/>
            </a:pPr>
            <a:r>
              <a:rPr lang="en-US" dirty="0" smtClean="0">
                <a:solidFill>
                  <a:schemeClr val="bg1"/>
                </a:solidFill>
              </a:rPr>
              <a:t>Lastly </a:t>
            </a:r>
            <a:r>
              <a:rPr lang="en-US" dirty="0">
                <a:solidFill>
                  <a:schemeClr val="bg1"/>
                </a:solidFill>
              </a:rPr>
              <a:t>informational strategies to encourage behavior change can often only be part of a solution to environmental problems. For the more effective approach informational strategies can be combined with structural strategies.</a:t>
            </a:r>
          </a:p>
          <a:p>
            <a:r>
              <a:rPr lang="en-US" dirty="0">
                <a:solidFill>
                  <a:schemeClr val="bg1"/>
                </a:solidFill>
              </a:rPr>
              <a:t> </a:t>
            </a: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LBF,F.PNG"/>
          <p:cNvPicPr>
            <a:picLocks noGrp="1" noChangeAspect="1"/>
          </p:cNvPicPr>
          <p:nvPr>
            <p:ph sz="quarter" idx="1"/>
          </p:nvPr>
        </p:nvPicPr>
        <p:blipFill>
          <a:blip r:embed="rId2"/>
          <a:stretch>
            <a:fillRect/>
          </a:stretch>
        </p:blipFill>
        <p:spPr>
          <a:xfrm>
            <a:off x="0" y="0"/>
            <a:ext cx="9144000" cy="6858000"/>
          </a:xfrm>
        </p:spPr>
      </p:pic>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8" name="Rectangle 7"/>
          <p:cNvSpPr/>
          <p:nvPr/>
        </p:nvSpPr>
        <p:spPr>
          <a:xfrm>
            <a:off x="2895600" y="5715000"/>
            <a:ext cx="3345788" cy="369332"/>
          </a:xfrm>
          <a:prstGeom prst="rect">
            <a:avLst/>
          </a:prstGeom>
        </p:spPr>
        <p:txBody>
          <a:bodyPr wrap="none">
            <a:spAutoFit/>
          </a:bodyPr>
          <a:lstStyle/>
          <a:p>
            <a:r>
              <a:rPr lang="en-US" dirty="0" smtClean="0">
                <a:hlinkClick r:id="rId3"/>
              </a:rPr>
              <a:t>https://youtu.be/JyL58vlbvgw</a:t>
            </a:r>
            <a:endParaRPr lang="en-US" dirty="0"/>
          </a:p>
        </p:txBody>
      </p:sp>
      <p:pic>
        <p:nvPicPr>
          <p:cNvPr id="10" name="y2mate.com - Seven Billion Dreams. One Planet. Consume with Care._JyL58vlbvgw_360p.mp4">
            <a:hlinkClick r:id="" action="ppaction://media"/>
          </p:cNvPr>
          <p:cNvPicPr>
            <a:picLocks noGrp="1" noRot="1" noChangeAspect="1"/>
          </p:cNvPicPr>
          <p:nvPr>
            <p:ph sz="quarter" idx="1"/>
            <a:videoFile r:link="rId1"/>
          </p:nvPr>
        </p:nvPicPr>
        <p:blipFill>
          <a:blip r:embed="rId4"/>
          <a:stretch>
            <a:fillRect/>
          </a:stretch>
        </p:blipFill>
        <p:spPr>
          <a:xfrm>
            <a:off x="0" y="0"/>
            <a:ext cx="9144000" cy="5486400"/>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remove" display="0">
                  <p:stCondLst>
                    <p:cond delay="indefinite"/>
                  </p:stCondLst>
                  <p:endCondLst>
                    <p:cond evt="onNext" delay="0">
                      <p:tgtEl>
                        <p:sldTgt/>
                      </p:tgtEl>
                    </p:cond>
                    <p:cond evt="onPrev" delay="0">
                      <p:tgtEl>
                        <p:sldTgt/>
                      </p:tgtEl>
                    </p:cond>
                  </p:end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GFDGFD.PNG"/>
          <p:cNvPicPr>
            <a:picLocks noGrp="1" noChangeAspect="1"/>
          </p:cNvPicPr>
          <p:nvPr>
            <p:ph sz="quarter" idx="1"/>
          </p:nvPr>
        </p:nvPicPr>
        <p:blipFill>
          <a:blip r:embed="rId2"/>
          <a:stretch>
            <a:fillRect/>
          </a:stretch>
        </p:blipFill>
        <p:spPr>
          <a:xfrm>
            <a:off x="0" y="0"/>
            <a:ext cx="9144000" cy="6858000"/>
          </a:xfrm>
        </p:spPr>
      </p:pic>
      <p:sp>
        <p:nvSpPr>
          <p:cNvPr id="5" name="TextBox 4"/>
          <p:cNvSpPr txBox="1"/>
          <p:nvPr/>
        </p:nvSpPr>
        <p:spPr>
          <a:xfrm>
            <a:off x="2819400" y="1600200"/>
            <a:ext cx="3505200" cy="1754326"/>
          </a:xfrm>
          <a:prstGeom prst="rect">
            <a:avLst/>
          </a:prstGeom>
          <a:noFill/>
        </p:spPr>
        <p:txBody>
          <a:bodyPr wrap="square" rtlCol="0">
            <a:spAutoFit/>
          </a:bodyPr>
          <a:lstStyle/>
          <a:p>
            <a:pPr algn="ctr"/>
            <a:r>
              <a:rPr lang="en-US" sz="5400" b="1" dirty="0" smtClean="0">
                <a:solidFill>
                  <a:schemeClr val="bg1"/>
                </a:solidFill>
              </a:rPr>
              <a:t>THANK YOU</a:t>
            </a:r>
            <a:endParaRPr lang="en-US" sz="5400" b="1" dirty="0">
              <a:solidFill>
                <a:schemeClr val="bg1"/>
              </a:solidFill>
            </a:endParaRP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kvljsk.PNG"/>
          <p:cNvPicPr>
            <a:picLocks noChangeAspect="1"/>
          </p:cNvPicPr>
          <p:nvPr/>
        </p:nvPicPr>
        <p:blipFill>
          <a:blip r:embed="rId2"/>
          <a:stretch>
            <a:fillRect/>
          </a:stretch>
        </p:blipFill>
        <p:spPr>
          <a:xfrm>
            <a:off x="-304800" y="0"/>
            <a:ext cx="10668000"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flipH="1">
            <a:off x="1600200" y="1143000"/>
            <a:ext cx="1981200" cy="307777"/>
          </a:xfrm>
          <a:prstGeom prst="rect">
            <a:avLst/>
          </a:prstGeom>
          <a:noFill/>
        </p:spPr>
        <p:txBody>
          <a:bodyPr wrap="square" rtlCol="0">
            <a:spAutoFit/>
          </a:bodyPr>
          <a:lstStyle/>
          <a:p>
            <a:r>
              <a:rPr lang="en-US" sz="1400" dirty="0" smtClean="0">
                <a:solidFill>
                  <a:schemeClr val="bg1"/>
                </a:solidFill>
              </a:rPr>
              <a:t>OVERVIEW</a:t>
            </a:r>
            <a:endParaRPr lang="en-US" sz="1400" dirty="0">
              <a:solidFill>
                <a:schemeClr val="bg1"/>
              </a:solidFill>
            </a:endParaRPr>
          </a:p>
        </p:txBody>
      </p:sp>
      <p:sp>
        <p:nvSpPr>
          <p:cNvPr id="7" name="TextBox 6"/>
          <p:cNvSpPr txBox="1"/>
          <p:nvPr/>
        </p:nvSpPr>
        <p:spPr>
          <a:xfrm>
            <a:off x="2133600" y="3962400"/>
            <a:ext cx="1981200" cy="954107"/>
          </a:xfrm>
          <a:prstGeom prst="rect">
            <a:avLst/>
          </a:prstGeom>
          <a:noFill/>
        </p:spPr>
        <p:txBody>
          <a:bodyPr wrap="square" rtlCol="0">
            <a:spAutoFit/>
          </a:bodyPr>
          <a:lstStyle/>
          <a:p>
            <a:r>
              <a:rPr lang="en-US" sz="1400" dirty="0" smtClean="0">
                <a:solidFill>
                  <a:schemeClr val="bg1"/>
                </a:solidFill>
              </a:rPr>
              <a:t>INTERVENTION FROM RESREARCH TO IMPLEMENTATION</a:t>
            </a:r>
            <a:endParaRPr lang="en-US" sz="1400" dirty="0">
              <a:solidFill>
                <a:schemeClr val="bg1"/>
              </a:solidFill>
            </a:endParaRPr>
          </a:p>
        </p:txBody>
      </p:sp>
      <p:sp>
        <p:nvSpPr>
          <p:cNvPr id="8" name="TextBox 7"/>
          <p:cNvSpPr txBox="1"/>
          <p:nvPr/>
        </p:nvSpPr>
        <p:spPr>
          <a:xfrm>
            <a:off x="5334000" y="2133600"/>
            <a:ext cx="1524000" cy="461665"/>
          </a:xfrm>
          <a:prstGeom prst="rect">
            <a:avLst/>
          </a:prstGeom>
          <a:noFill/>
        </p:spPr>
        <p:txBody>
          <a:bodyPr wrap="square" rtlCol="0">
            <a:spAutoFit/>
          </a:bodyPr>
          <a:lstStyle/>
          <a:p>
            <a:r>
              <a:rPr lang="en-US" sz="1200" dirty="0" smtClean="0">
                <a:solidFill>
                  <a:schemeClr val="bg1"/>
                </a:solidFill>
              </a:rPr>
              <a:t>INFORMATIONAL STRATEGIES</a:t>
            </a:r>
            <a:endParaRPr lang="en-US" sz="1200" dirty="0">
              <a:solidFill>
                <a:schemeClr val="bg1"/>
              </a:solidFill>
            </a:endParaRPr>
          </a:p>
        </p:txBody>
      </p:sp>
      <p:sp>
        <p:nvSpPr>
          <p:cNvPr id="10" name="TextBox 9"/>
          <p:cNvSpPr txBox="1"/>
          <p:nvPr/>
        </p:nvSpPr>
        <p:spPr>
          <a:xfrm>
            <a:off x="8077200" y="838200"/>
            <a:ext cx="1729571" cy="646331"/>
          </a:xfrm>
          <a:prstGeom prst="rect">
            <a:avLst/>
          </a:prstGeom>
          <a:noFill/>
        </p:spPr>
        <p:txBody>
          <a:bodyPr wrap="square" rtlCol="0">
            <a:spAutoFit/>
          </a:bodyPr>
          <a:lstStyle/>
          <a:p>
            <a:r>
              <a:rPr lang="en-US" sz="1200" dirty="0" smtClean="0">
                <a:solidFill>
                  <a:schemeClr val="bg1"/>
                </a:solidFill>
              </a:rPr>
              <a:t>INTERVENTION RESEARCH SOME GENERAL ISSUES</a:t>
            </a:r>
            <a:endParaRPr lang="en-US" sz="1200" dirty="0">
              <a:solidFill>
                <a:schemeClr val="bg1"/>
              </a:solidFill>
            </a:endParaRP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apture.PNG"/>
          <p:cNvPicPr>
            <a:picLocks noChangeAspect="1"/>
          </p:cNvPicPr>
          <p:nvPr/>
        </p:nvPicPr>
        <p:blipFill>
          <a:blip r:embed="rId2"/>
          <a:stretch>
            <a:fillRect/>
          </a:stretch>
        </p:blipFill>
        <p:spPr>
          <a:xfrm>
            <a:off x="0" y="0"/>
            <a:ext cx="9144000" cy="685799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q.PNG"/>
          <p:cNvPicPr>
            <a:picLocks noChangeAspect="1"/>
          </p:cNvPicPr>
          <p:nvPr/>
        </p:nvPicPr>
        <p:blipFill>
          <a:blip r:embed="rId2"/>
          <a:stretch>
            <a:fillRect/>
          </a:stretch>
        </p:blipFill>
        <p:spPr>
          <a:xfrm>
            <a:off x="0" y="0"/>
            <a:ext cx="9144000"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TextBox 4"/>
          <p:cNvSpPr txBox="1"/>
          <p:nvPr/>
        </p:nvSpPr>
        <p:spPr>
          <a:xfrm>
            <a:off x="2971800" y="1066800"/>
            <a:ext cx="3276600" cy="400110"/>
          </a:xfrm>
          <a:prstGeom prst="rect">
            <a:avLst/>
          </a:prstGeom>
          <a:noFill/>
        </p:spPr>
        <p:txBody>
          <a:bodyPr wrap="square" rtlCol="0">
            <a:spAutoFit/>
          </a:bodyPr>
          <a:lstStyle/>
          <a:p>
            <a:r>
              <a:rPr lang="en-US" sz="2000" u="sng" dirty="0" smtClean="0">
                <a:solidFill>
                  <a:schemeClr val="bg1"/>
                </a:solidFill>
              </a:rPr>
              <a:t>INTRODUCTION</a:t>
            </a:r>
            <a:endParaRPr lang="en-US" sz="2000" u="sng" dirty="0">
              <a:solidFill>
                <a:schemeClr val="bg1"/>
              </a:solidFill>
            </a:endParaRPr>
          </a:p>
        </p:txBody>
      </p:sp>
      <p:sp>
        <p:nvSpPr>
          <p:cNvPr id="6" name="TextBox 5"/>
          <p:cNvSpPr txBox="1"/>
          <p:nvPr/>
        </p:nvSpPr>
        <p:spPr>
          <a:xfrm>
            <a:off x="3124200" y="1676400"/>
            <a:ext cx="3276600" cy="4278094"/>
          </a:xfrm>
          <a:prstGeom prst="rect">
            <a:avLst/>
          </a:prstGeom>
          <a:noFill/>
        </p:spPr>
        <p:txBody>
          <a:bodyPr wrap="square" rtlCol="0">
            <a:spAutoFit/>
          </a:bodyPr>
          <a:lstStyle/>
          <a:p>
            <a:pPr>
              <a:buFont typeface="Arial" pitchFamily="34" charset="0"/>
              <a:buChar char="•"/>
            </a:pPr>
            <a:r>
              <a:rPr lang="en-US" sz="1600" dirty="0" smtClean="0">
                <a:solidFill>
                  <a:schemeClr val="bg1"/>
                </a:solidFill>
              </a:rPr>
              <a:t>Since 1970's social and environmental psychologists have  examined different ways to encourage people to adopt pro environmental behavior.</a:t>
            </a:r>
          </a:p>
          <a:p>
            <a:pPr>
              <a:buFont typeface="Arial" pitchFamily="34" charset="0"/>
              <a:buChar char="•"/>
            </a:pPr>
            <a:r>
              <a:rPr lang="en-US" sz="1600" dirty="0" smtClean="0">
                <a:solidFill>
                  <a:schemeClr val="bg1"/>
                </a:solidFill>
              </a:rPr>
              <a:t>To alleviate the effects of human behavior on the environment for example depletion of fossil fuels and climate change.</a:t>
            </a:r>
          </a:p>
          <a:p>
            <a:pPr>
              <a:buFont typeface="Arial" pitchFamily="34" charset="0"/>
              <a:buChar char="•"/>
            </a:pPr>
            <a:r>
              <a:rPr lang="en-US" sz="1600" dirty="0" smtClean="0">
                <a:solidFill>
                  <a:schemeClr val="bg1"/>
                </a:solidFill>
              </a:rPr>
              <a:t>In this chapter we focus on strategies for behavior change.</a:t>
            </a:r>
          </a:p>
          <a:p>
            <a:pPr>
              <a:buFont typeface="Arial" pitchFamily="34" charset="0"/>
              <a:buChar char="•"/>
            </a:pPr>
            <a:r>
              <a:rPr lang="en-US" sz="1600" dirty="0" smtClean="0">
                <a:solidFill>
                  <a:schemeClr val="bg1"/>
                </a:solidFill>
              </a:rPr>
              <a:t>informational strategies aimed at changing knowledge, awareness, norms and attitude.</a:t>
            </a:r>
          </a:p>
          <a:p>
            <a:pPr>
              <a:buFont typeface="Arial" pitchFamily="34" charset="0"/>
              <a:buChar char="•"/>
            </a:pPr>
            <a:r>
              <a:rPr lang="en-US" sz="1600" dirty="0" smtClean="0">
                <a:solidFill>
                  <a:schemeClr val="bg1"/>
                </a:solidFill>
              </a:rPr>
              <a:t>Structural strategies aimed at changing circumstances in which behavioral decisions are made.</a:t>
            </a:r>
            <a:endParaRPr lang="en-US" sz="1600" dirty="0">
              <a:solidFill>
                <a:schemeClr val="bg1"/>
              </a:solidFill>
            </a:endParaRP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pture.PNG 22.PNG"/>
          <p:cNvPicPr>
            <a:picLocks noGrp="1" noChangeAspect="1"/>
          </p:cNvPicPr>
          <p:nvPr>
            <p:ph sz="quarter" idx="1"/>
          </p:nvPr>
        </p:nvPicPr>
        <p:blipFill>
          <a:blip r:embed="rId2"/>
          <a:stretch>
            <a:fillRect/>
          </a:stretch>
        </p:blipFill>
        <p:spPr>
          <a:xfrm>
            <a:off x="0" y="0"/>
            <a:ext cx="9144000" cy="6858000"/>
          </a:xfrm>
        </p:spPr>
      </p:pic>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q.PNG"/>
          <p:cNvPicPr>
            <a:picLocks noGrp="1" noChangeAspect="1"/>
          </p:cNvPicPr>
          <p:nvPr>
            <p:ph sz="quarter" idx="1"/>
          </p:nvPr>
        </p:nvPicPr>
        <p:blipFill>
          <a:blip r:embed="rId2"/>
          <a:stretch>
            <a:fillRect/>
          </a:stretch>
        </p:blipFill>
        <p:spPr>
          <a:xfrm>
            <a:off x="0" y="0"/>
            <a:ext cx="9144000"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Rectangle 4"/>
          <p:cNvSpPr/>
          <p:nvPr/>
        </p:nvSpPr>
        <p:spPr>
          <a:xfrm>
            <a:off x="2743200" y="1219200"/>
            <a:ext cx="3657600" cy="1015663"/>
          </a:xfrm>
          <a:prstGeom prst="rect">
            <a:avLst/>
          </a:prstGeom>
        </p:spPr>
        <p:txBody>
          <a:bodyPr wrap="square">
            <a:spAutoFit/>
          </a:bodyPr>
          <a:lstStyle/>
          <a:p>
            <a:r>
              <a:rPr lang="en-US" sz="2000" b="1" u="sng" dirty="0" smtClean="0">
                <a:solidFill>
                  <a:schemeClr val="bg1"/>
                </a:solidFill>
              </a:rPr>
              <a:t>INTERVENTIONS FROM RESEARCH TO IMPLEMENTATION</a:t>
            </a:r>
            <a:endParaRPr lang="en-US" sz="2000" b="1" u="sng" dirty="0">
              <a:solidFill>
                <a:schemeClr val="bg1"/>
              </a:solidFill>
            </a:endParaRPr>
          </a:p>
        </p:txBody>
      </p:sp>
      <p:sp>
        <p:nvSpPr>
          <p:cNvPr id="7" name="Rectangle 6"/>
          <p:cNvSpPr/>
          <p:nvPr/>
        </p:nvSpPr>
        <p:spPr>
          <a:xfrm>
            <a:off x="2590800" y="2438400"/>
            <a:ext cx="4191000" cy="2800767"/>
          </a:xfrm>
          <a:prstGeom prst="rect">
            <a:avLst/>
          </a:prstGeom>
        </p:spPr>
        <p:txBody>
          <a:bodyPr wrap="square">
            <a:spAutoFit/>
          </a:bodyPr>
          <a:lstStyle/>
          <a:p>
            <a:pPr>
              <a:buFont typeface="Arial" pitchFamily="34" charset="0"/>
              <a:buChar char="•"/>
            </a:pPr>
            <a:r>
              <a:rPr lang="en-US" sz="1600" dirty="0" smtClean="0">
                <a:solidFill>
                  <a:schemeClr val="bg1"/>
                </a:solidFill>
              </a:rPr>
              <a:t>Firstly it is important to target high environmental impact behavior to enhance environment condition.</a:t>
            </a:r>
          </a:p>
          <a:p>
            <a:pPr>
              <a:buFont typeface="Arial" pitchFamily="34" charset="0"/>
              <a:buChar char="•"/>
            </a:pPr>
            <a:r>
              <a:rPr lang="en-US" sz="1600" dirty="0" smtClean="0">
                <a:solidFill>
                  <a:schemeClr val="bg1"/>
                </a:solidFill>
              </a:rPr>
              <a:t>Secondly interventions should be rooted in theory. Theory given approach is important.</a:t>
            </a:r>
          </a:p>
          <a:p>
            <a:r>
              <a:rPr lang="en-US" sz="1600" dirty="0" smtClean="0">
                <a:solidFill>
                  <a:schemeClr val="bg1"/>
                </a:solidFill>
              </a:rPr>
              <a:t>Thirdly it is important that the effect of intervention is assessed properly .   </a:t>
            </a:r>
          </a:p>
          <a:p>
            <a:r>
              <a:rPr lang="en-US" sz="1600" dirty="0" smtClean="0">
                <a:solidFill>
                  <a:schemeClr val="bg1"/>
                </a:solidFill>
              </a:rPr>
              <a:t> Intervention studies include  </a:t>
            </a:r>
          </a:p>
          <a:p>
            <a:pPr>
              <a:buFont typeface="Arial" pitchFamily="34" charset="0"/>
              <a:buChar char="•"/>
            </a:pPr>
            <a:r>
              <a:rPr lang="en-US" sz="1600" dirty="0" smtClean="0">
                <a:solidFill>
                  <a:schemeClr val="bg1"/>
                </a:solidFill>
              </a:rPr>
              <a:t>  Measurements of the target behavior  </a:t>
            </a:r>
          </a:p>
          <a:p>
            <a:pPr>
              <a:buFont typeface="Arial" pitchFamily="34" charset="0"/>
              <a:buChar char="•"/>
            </a:pPr>
            <a:r>
              <a:rPr lang="en-US" sz="1600" dirty="0" smtClean="0">
                <a:solidFill>
                  <a:schemeClr val="bg1"/>
                </a:solidFill>
              </a:rPr>
              <a:t>  Pre-test/post-test design</a:t>
            </a:r>
          </a:p>
          <a:p>
            <a:pPr>
              <a:buFont typeface="Arial" pitchFamily="34" charset="0"/>
              <a:buChar char="•"/>
            </a:pPr>
            <a:r>
              <a:rPr lang="en-US" sz="1600" dirty="0" smtClean="0">
                <a:solidFill>
                  <a:schemeClr val="bg1"/>
                </a:solidFill>
              </a:rPr>
              <a:t>  A control group</a:t>
            </a:r>
            <a:endParaRPr lang="en-US" sz="1600" dirty="0">
              <a:solidFill>
                <a:schemeClr val="bg1"/>
              </a:solidFill>
            </a:endParaRP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q.PNG"/>
          <p:cNvPicPr>
            <a:picLocks noChangeAspect="1"/>
          </p:cNvPicPr>
          <p:nvPr/>
        </p:nvPicPr>
        <p:blipFill>
          <a:blip r:embed="rId2"/>
          <a:stretch>
            <a:fillRect/>
          </a:stretch>
        </p:blipFill>
        <p:spPr>
          <a:xfrm>
            <a:off x="-914400" y="0"/>
            <a:ext cx="10058400"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6" name="Rectangle 5"/>
          <p:cNvSpPr/>
          <p:nvPr/>
        </p:nvSpPr>
        <p:spPr>
          <a:xfrm>
            <a:off x="2743200" y="1371600"/>
            <a:ext cx="3643946" cy="707886"/>
          </a:xfrm>
          <a:prstGeom prst="rect">
            <a:avLst/>
          </a:prstGeom>
        </p:spPr>
        <p:txBody>
          <a:bodyPr wrap="square">
            <a:spAutoFit/>
          </a:bodyPr>
          <a:lstStyle/>
          <a:p>
            <a:r>
              <a:rPr lang="en-US" sz="2000" b="1" u="sng" dirty="0" smtClean="0">
                <a:solidFill>
                  <a:schemeClr val="bg1"/>
                </a:solidFill>
              </a:rPr>
              <a:t>INFORMATIONAL STRATEGIES</a:t>
            </a:r>
            <a:endParaRPr lang="en-US" sz="2000" b="1" u="sng" dirty="0">
              <a:solidFill>
                <a:schemeClr val="bg1"/>
              </a:solidFill>
            </a:endParaRPr>
          </a:p>
        </p:txBody>
      </p:sp>
      <p:sp>
        <p:nvSpPr>
          <p:cNvPr id="7" name="Rectangle 6"/>
          <p:cNvSpPr/>
          <p:nvPr/>
        </p:nvSpPr>
        <p:spPr>
          <a:xfrm>
            <a:off x="2057400" y="2133600"/>
            <a:ext cx="4343400" cy="3785652"/>
          </a:xfrm>
          <a:prstGeom prst="rect">
            <a:avLst/>
          </a:prstGeom>
        </p:spPr>
        <p:txBody>
          <a:bodyPr wrap="square">
            <a:spAutoFit/>
          </a:bodyPr>
          <a:lstStyle/>
          <a:p>
            <a:r>
              <a:rPr lang="en-US" sz="1600" b="1" i="1" dirty="0" smtClean="0">
                <a:solidFill>
                  <a:schemeClr val="bg1"/>
                </a:solidFill>
              </a:rPr>
              <a:t>Provision of information</a:t>
            </a:r>
          </a:p>
          <a:p>
            <a:pPr>
              <a:buFont typeface="Arial" pitchFamily="34" charset="0"/>
              <a:buChar char="•"/>
            </a:pPr>
            <a:r>
              <a:rPr lang="en-US" sz="1600" dirty="0" smtClean="0">
                <a:solidFill>
                  <a:schemeClr val="bg1"/>
                </a:solidFill>
              </a:rPr>
              <a:t>To promote behavior change</a:t>
            </a:r>
          </a:p>
          <a:p>
            <a:pPr>
              <a:buFont typeface="Arial" pitchFamily="34" charset="0"/>
              <a:buChar char="•"/>
            </a:pPr>
            <a:r>
              <a:rPr lang="en-US" sz="1600" dirty="0" smtClean="0">
                <a:solidFill>
                  <a:schemeClr val="bg1"/>
                </a:solidFill>
              </a:rPr>
              <a:t>Roots in knowledge deficit model assumption that people do not know about an environmental issue.</a:t>
            </a:r>
          </a:p>
          <a:p>
            <a:pPr>
              <a:buFont typeface="Arial" pitchFamily="34" charset="0"/>
              <a:buChar char="•"/>
            </a:pPr>
            <a:r>
              <a:rPr lang="en-US" sz="1600" dirty="0" smtClean="0">
                <a:solidFill>
                  <a:schemeClr val="bg1"/>
                </a:solidFill>
              </a:rPr>
              <a:t>Tailored information is more effective strategies that reaches specific group or people on the basis of unique characteristics.</a:t>
            </a:r>
          </a:p>
          <a:p>
            <a:pPr>
              <a:buFont typeface="Arial" pitchFamily="34" charset="0"/>
              <a:buChar char="•"/>
            </a:pPr>
            <a:r>
              <a:rPr lang="en-US" sz="1600" dirty="0" smtClean="0">
                <a:solidFill>
                  <a:schemeClr val="bg1"/>
                </a:solidFill>
              </a:rPr>
              <a:t>Another effective informational strategy in which information conveyed via models based on bandura's  social learning theory.</a:t>
            </a:r>
          </a:p>
          <a:p>
            <a:pPr>
              <a:buFont typeface="Arial" pitchFamily="34" charset="0"/>
              <a:buChar char="•"/>
            </a:pPr>
            <a:r>
              <a:rPr lang="en-US" sz="1600" dirty="0" smtClean="0">
                <a:solidFill>
                  <a:schemeClr val="bg1"/>
                </a:solidFill>
              </a:rPr>
              <a:t>. Normative information is the information on the opinion or behavior of others is also an effective way to encourage pro environmental behavior.</a:t>
            </a:r>
            <a:endParaRPr lang="en-US" sz="1600" dirty="0">
              <a:solidFill>
                <a:schemeClr val="bg1"/>
              </a:solidFill>
            </a:endParaRP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descr="Capture.PNG"/>
          <p:cNvPicPr>
            <a:picLocks noGrp="1" noChangeAspect="1"/>
          </p:cNvPicPr>
          <p:nvPr>
            <p:ph sz="quarter" idx="1"/>
          </p:nvPr>
        </p:nvPicPr>
        <p:blipFill>
          <a:blip r:embed="rId2"/>
          <a:stretch>
            <a:fillRect/>
          </a:stretch>
        </p:blipFill>
        <p:spPr>
          <a:xfrm>
            <a:off x="-1219199" y="0"/>
            <a:ext cx="10363199"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8" name="TextBox 7"/>
          <p:cNvSpPr txBox="1"/>
          <p:nvPr/>
        </p:nvSpPr>
        <p:spPr>
          <a:xfrm>
            <a:off x="2819400" y="1066800"/>
            <a:ext cx="3048000" cy="400110"/>
          </a:xfrm>
          <a:prstGeom prst="rect">
            <a:avLst/>
          </a:prstGeom>
          <a:noFill/>
        </p:spPr>
        <p:txBody>
          <a:bodyPr wrap="square" rtlCol="0">
            <a:spAutoFit/>
          </a:bodyPr>
          <a:lstStyle/>
          <a:p>
            <a:r>
              <a:rPr lang="en-US" sz="2000" b="1" i="1" u="sng" dirty="0" smtClean="0">
                <a:solidFill>
                  <a:schemeClr val="bg1"/>
                </a:solidFill>
              </a:rPr>
              <a:t>GOAL SETTING</a:t>
            </a:r>
          </a:p>
        </p:txBody>
      </p:sp>
      <p:sp>
        <p:nvSpPr>
          <p:cNvPr id="9" name="TextBox 8"/>
          <p:cNvSpPr txBox="1"/>
          <p:nvPr/>
        </p:nvSpPr>
        <p:spPr>
          <a:xfrm>
            <a:off x="1981200" y="1600200"/>
            <a:ext cx="4648200" cy="3785652"/>
          </a:xfrm>
          <a:prstGeom prst="rect">
            <a:avLst/>
          </a:prstGeom>
          <a:noFill/>
        </p:spPr>
        <p:txBody>
          <a:bodyPr wrap="square" rtlCol="0">
            <a:spAutoFit/>
          </a:bodyPr>
          <a:lstStyle/>
          <a:p>
            <a:pPr>
              <a:buFont typeface="Arial" pitchFamily="34" charset="0"/>
              <a:buChar char="•"/>
            </a:pPr>
            <a:r>
              <a:rPr lang="en-US" sz="1600" dirty="0">
                <a:solidFill>
                  <a:schemeClr val="bg1"/>
                </a:solidFill>
              </a:rPr>
              <a:t>This intervention technique is based on goal setting theory, which states that individual behavior is goal-directed and this motivates respective </a:t>
            </a:r>
            <a:r>
              <a:rPr lang="en-US" sz="1600" dirty="0" smtClean="0">
                <a:solidFill>
                  <a:schemeClr val="bg1"/>
                </a:solidFill>
              </a:rPr>
              <a:t>behavior.</a:t>
            </a:r>
          </a:p>
          <a:p>
            <a:pPr>
              <a:buFont typeface="Arial" pitchFamily="34" charset="0"/>
              <a:buChar char="•"/>
            </a:pPr>
            <a:r>
              <a:rPr lang="en-US" sz="1600" dirty="0">
                <a:solidFill>
                  <a:schemeClr val="bg1"/>
                </a:solidFill>
              </a:rPr>
              <a:t>Goals should be clearly formulated and achievable in short </a:t>
            </a:r>
            <a:r>
              <a:rPr lang="en-US" sz="1600" dirty="0" smtClean="0">
                <a:solidFill>
                  <a:schemeClr val="bg1"/>
                </a:solidFill>
              </a:rPr>
              <a:t>span.</a:t>
            </a:r>
          </a:p>
          <a:p>
            <a:pPr>
              <a:buFont typeface="Arial" pitchFamily="34" charset="0"/>
              <a:buChar char="•"/>
            </a:pPr>
            <a:r>
              <a:rPr lang="en-US" sz="1600" dirty="0" smtClean="0">
                <a:solidFill>
                  <a:schemeClr val="bg1"/>
                </a:solidFill>
              </a:rPr>
              <a:t> </a:t>
            </a:r>
            <a:r>
              <a:rPr lang="en-US" sz="1600" dirty="0">
                <a:solidFill>
                  <a:schemeClr val="bg1"/>
                </a:solidFill>
              </a:rPr>
              <a:t>It is the most effective way when the goals are </a:t>
            </a:r>
            <a:r>
              <a:rPr lang="en-US" sz="1600" dirty="0" smtClean="0">
                <a:solidFill>
                  <a:schemeClr val="bg1"/>
                </a:solidFill>
              </a:rPr>
              <a:t>high.</a:t>
            </a:r>
          </a:p>
          <a:p>
            <a:pPr>
              <a:buFont typeface="Arial" pitchFamily="34" charset="0"/>
              <a:buChar char="•"/>
            </a:pPr>
            <a:r>
              <a:rPr lang="en-US" sz="1600" dirty="0">
                <a:solidFill>
                  <a:schemeClr val="bg1"/>
                </a:solidFill>
              </a:rPr>
              <a:t>Becker examined the role of goal setting and feed back to encourage households to reduce their energy consumption, he founded that goal setting is only effective combined with feedback and only for high reduction goal. Goal setting is more effective when combined with the other informational strategies. </a:t>
            </a:r>
          </a:p>
        </p:txBody>
      </p:sp>
      <p:sp>
        <p:nvSpPr>
          <p:cNvPr id="10" name="TextBox 9"/>
          <p:cNvSpPr txBox="1"/>
          <p:nvPr/>
        </p:nvSpPr>
        <p:spPr>
          <a:xfrm>
            <a:off x="6553200" y="685800"/>
            <a:ext cx="2209800" cy="307777"/>
          </a:xfrm>
          <a:prstGeom prst="rect">
            <a:avLst/>
          </a:prstGeom>
          <a:noFill/>
        </p:spPr>
        <p:txBody>
          <a:bodyPr wrap="square" rtlCol="0">
            <a:spAutoFit/>
          </a:bodyPr>
          <a:lstStyle/>
          <a:p>
            <a:r>
              <a:rPr lang="en-US" sz="1400" b="1" dirty="0" smtClean="0">
                <a:solidFill>
                  <a:schemeClr val="bg1"/>
                </a:solidFill>
              </a:rPr>
              <a:t>COMMITMENT</a:t>
            </a:r>
            <a:endParaRPr lang="en-US" sz="1400" b="1" dirty="0">
              <a:solidFill>
                <a:schemeClr val="bg1"/>
              </a:solidFill>
            </a:endParaRPr>
          </a:p>
        </p:txBody>
      </p:sp>
      <p:sp>
        <p:nvSpPr>
          <p:cNvPr id="11" name="TextBox 10"/>
          <p:cNvSpPr txBox="1"/>
          <p:nvPr/>
        </p:nvSpPr>
        <p:spPr>
          <a:xfrm>
            <a:off x="7086600" y="3048000"/>
            <a:ext cx="1758815" cy="369332"/>
          </a:xfrm>
          <a:prstGeom prst="rect">
            <a:avLst/>
          </a:prstGeom>
          <a:noFill/>
        </p:spPr>
        <p:txBody>
          <a:bodyPr wrap="none" rtlCol="0">
            <a:spAutoFit/>
          </a:bodyPr>
          <a:lstStyle/>
          <a:p>
            <a:r>
              <a:rPr lang="en-US" b="1" dirty="0" smtClean="0">
                <a:solidFill>
                  <a:schemeClr val="bg1"/>
                </a:solidFill>
              </a:rPr>
              <a:t>PROMPTING</a:t>
            </a:r>
            <a:endParaRPr lang="en-US" b="1" dirty="0">
              <a:solidFill>
                <a:schemeClr val="bg1"/>
              </a:solidFill>
            </a:endParaRPr>
          </a:p>
        </p:txBody>
      </p:sp>
      <p:sp>
        <p:nvSpPr>
          <p:cNvPr id="12" name="TextBox 11"/>
          <p:cNvSpPr txBox="1"/>
          <p:nvPr/>
        </p:nvSpPr>
        <p:spPr>
          <a:xfrm>
            <a:off x="6477000" y="5486400"/>
            <a:ext cx="1569660" cy="369332"/>
          </a:xfrm>
          <a:prstGeom prst="rect">
            <a:avLst/>
          </a:prstGeom>
          <a:noFill/>
        </p:spPr>
        <p:txBody>
          <a:bodyPr wrap="none" rtlCol="0">
            <a:spAutoFit/>
          </a:bodyPr>
          <a:lstStyle/>
          <a:p>
            <a:r>
              <a:rPr lang="en-US" b="1" dirty="0" smtClean="0">
                <a:solidFill>
                  <a:schemeClr val="bg1"/>
                </a:solidFill>
              </a:rPr>
              <a:t>FEEDBACK</a:t>
            </a:r>
            <a:endParaRPr lang="en-US" b="1" dirty="0">
              <a:solidFill>
                <a:schemeClr val="bg1"/>
              </a:solidFill>
            </a:endParaRPr>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q.PNG"/>
          <p:cNvPicPr>
            <a:picLocks noGrp="1" noChangeAspect="1"/>
          </p:cNvPicPr>
          <p:nvPr>
            <p:ph sz="quarter" idx="1"/>
          </p:nvPr>
        </p:nvPicPr>
        <p:blipFill>
          <a:blip r:embed="rId2"/>
          <a:stretch>
            <a:fillRect/>
          </a:stretch>
        </p:blipFill>
        <p:spPr>
          <a:xfrm>
            <a:off x="0" y="0"/>
            <a:ext cx="9144000"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TextBox 4"/>
          <p:cNvSpPr txBox="1"/>
          <p:nvPr/>
        </p:nvSpPr>
        <p:spPr>
          <a:xfrm>
            <a:off x="3352800" y="762000"/>
            <a:ext cx="2362200" cy="400110"/>
          </a:xfrm>
          <a:prstGeom prst="rect">
            <a:avLst/>
          </a:prstGeom>
          <a:noFill/>
        </p:spPr>
        <p:txBody>
          <a:bodyPr wrap="square" rtlCol="0">
            <a:spAutoFit/>
          </a:bodyPr>
          <a:lstStyle/>
          <a:p>
            <a:r>
              <a:rPr lang="en-US" sz="2000" b="1" u="sng" dirty="0" smtClean="0">
                <a:solidFill>
                  <a:schemeClr val="bg1"/>
                </a:solidFill>
              </a:rPr>
              <a:t>COMMITMENT</a:t>
            </a:r>
            <a:endParaRPr lang="en-US" sz="2000" b="1" u="sng" dirty="0">
              <a:solidFill>
                <a:schemeClr val="bg1"/>
              </a:solidFill>
            </a:endParaRPr>
          </a:p>
        </p:txBody>
      </p:sp>
      <p:sp>
        <p:nvSpPr>
          <p:cNvPr id="6" name="TextBox 5"/>
          <p:cNvSpPr txBox="1"/>
          <p:nvPr/>
        </p:nvSpPr>
        <p:spPr>
          <a:xfrm>
            <a:off x="3124200" y="1225689"/>
            <a:ext cx="2590800" cy="5632311"/>
          </a:xfrm>
          <a:prstGeom prst="rect">
            <a:avLst/>
          </a:prstGeom>
          <a:noFill/>
        </p:spPr>
        <p:txBody>
          <a:bodyPr wrap="square" rtlCol="0">
            <a:spAutoFit/>
          </a:bodyPr>
          <a:lstStyle/>
          <a:p>
            <a:pPr>
              <a:buFont typeface="Arial" pitchFamily="34" charset="0"/>
              <a:buChar char="•"/>
            </a:pPr>
            <a:r>
              <a:rPr lang="en-US" dirty="0">
                <a:solidFill>
                  <a:schemeClr val="bg1"/>
                </a:solidFill>
              </a:rPr>
              <a:t>In this intervention individuals or groups are asked to sign a pledge (commitment) to change their </a:t>
            </a:r>
            <a:r>
              <a:rPr lang="en-US" dirty="0" smtClean="0">
                <a:solidFill>
                  <a:schemeClr val="bg1"/>
                </a:solidFill>
              </a:rPr>
              <a:t>behavior.</a:t>
            </a:r>
          </a:p>
          <a:p>
            <a:endParaRPr lang="en-US" dirty="0" smtClean="0">
              <a:solidFill>
                <a:schemeClr val="bg1"/>
              </a:solidFill>
            </a:endParaRPr>
          </a:p>
          <a:p>
            <a:pPr>
              <a:buFont typeface="Arial" pitchFamily="34" charset="0"/>
              <a:buChar char="•"/>
            </a:pPr>
            <a:r>
              <a:rPr lang="en-US" dirty="0">
                <a:solidFill>
                  <a:schemeClr val="bg1"/>
                </a:solidFill>
              </a:rPr>
              <a:t>A commitment effects behavior change via </a:t>
            </a:r>
            <a:r>
              <a:rPr lang="en-US" b="1" dirty="0">
                <a:solidFill>
                  <a:schemeClr val="bg1"/>
                </a:solidFill>
              </a:rPr>
              <a:t>cognitive </a:t>
            </a:r>
            <a:r>
              <a:rPr lang="en-US" b="1" dirty="0" smtClean="0">
                <a:solidFill>
                  <a:schemeClr val="bg1"/>
                </a:solidFill>
              </a:rPr>
              <a:t>dissonance.</a:t>
            </a:r>
          </a:p>
          <a:p>
            <a:endParaRPr lang="en-US" b="1" dirty="0" smtClean="0">
              <a:solidFill>
                <a:schemeClr val="bg1"/>
              </a:solidFill>
            </a:endParaRPr>
          </a:p>
          <a:p>
            <a:r>
              <a:rPr lang="en-US" dirty="0">
                <a:solidFill>
                  <a:schemeClr val="bg1"/>
                </a:solidFill>
              </a:rPr>
              <a:t>Commitment techniques are regularly combined with other strategies. It requires high amounts of time and resources.</a:t>
            </a:r>
          </a:p>
          <a:p>
            <a:r>
              <a:rPr lang="en-US" dirty="0">
                <a:solidFill>
                  <a:schemeClr val="bg1"/>
                </a:solidFill>
              </a:rPr>
              <a:t> </a:t>
            </a:r>
          </a:p>
          <a:p>
            <a:pPr>
              <a:buFont typeface="Arial" pitchFamily="34" charset="0"/>
              <a:buChar char="•"/>
            </a:pPr>
            <a:endParaRPr lang="en-US" dirty="0">
              <a:solidFill>
                <a:schemeClr val="bg1"/>
              </a:solidFill>
            </a:endParaRPr>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160</TotalTime>
  <Words>740</Words>
  <Application>Microsoft Office PowerPoint</Application>
  <PresentationFormat>On-screen Show (4:3)</PresentationFormat>
  <Paragraphs>63</Paragraphs>
  <Slides>15</Slides>
  <Notes>0</Notes>
  <HiddenSlides>0</HiddenSlides>
  <MMClips>1</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Civic</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ENCOURAGING PRO ENVIRONMENTAL BEHAVIOR</dc:title>
  <dc:creator>Ghulam Nasir</dc:creator>
  <cp:lastModifiedBy>Ghulam Nasir</cp:lastModifiedBy>
  <cp:revision>17</cp:revision>
  <dcterms:created xsi:type="dcterms:W3CDTF">2020-03-27T20:28:25Z</dcterms:created>
  <dcterms:modified xsi:type="dcterms:W3CDTF">2020-03-28T08:52:04Z</dcterms:modified>
</cp:coreProperties>
</file>